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2"/>
    <a:srgbClr val="FF8000"/>
    <a:srgbClr val="F29102"/>
    <a:srgbClr val="FF9933"/>
    <a:srgbClr val="FFA401"/>
    <a:srgbClr val="16375E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41C46-C96A-41D7-91A9-4B4CF567D9C4}" type="datetimeFigureOut">
              <a:rPr lang="es-MX" smtClean="0"/>
              <a:t>01/06/2017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E208-93B2-4EB0-988B-AAA4639620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9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EE208-93B2-4EB0-988B-AAA46396207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58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8F2B-5C02-465B-86AF-3A4B15A4D2BD}" type="datetime1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6E8B-01C3-413A-B77F-E6BF075C5F0F}" type="datetime1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BA9-A9C8-4CB7-A95E-4868C57BAB4E}" type="datetime1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1184-2569-4DCF-8137-8498B7B2BCEA}" type="datetime1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E55E-5959-4AB2-9E29-3A27BB635E0F}" type="datetime1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EF8F-78EE-4BF9-BD71-3DA39A41833C}" type="datetime1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7FAF-6321-4892-9A4E-5EB171A116F2}" type="datetime1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BDCF-D6CC-4085-A8E9-989DB7E60752}" type="datetime1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A5A2-3D84-4D08-B6EF-5D05744BB21A}" type="datetime1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52E-3A09-418B-B88B-4FE30D877309}" type="datetime1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438-2B64-41F0-9A4E-500239E1CC2B}" type="datetime1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EEDE-F2CE-4DDA-BD99-103390A3D85F}" type="datetime1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PBSS/IACA Colloquium Cancun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0E8D-F263-3B40-9C12-C138FF188E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17" y="0"/>
            <a:ext cx="2568366" cy="2610638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>
          <a:xfrm>
            <a:off x="0" y="6548711"/>
            <a:ext cx="9144000" cy="30928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0" y="6243546"/>
            <a:ext cx="9144000" cy="305166"/>
          </a:xfrm>
          <a:prstGeom prst="rect">
            <a:avLst/>
          </a:prstGeom>
          <a:solidFill>
            <a:srgbClr val="F2900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000"/>
              </a:solidFill>
            </a:endParaRPr>
          </a:p>
        </p:txBody>
      </p:sp>
      <p:pic>
        <p:nvPicPr>
          <p:cNvPr id="10" name="Picture 10" descr="foot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6"/>
          <a:stretch/>
        </p:blipFill>
        <p:spPr>
          <a:xfrm>
            <a:off x="-2" y="5702310"/>
            <a:ext cx="1719619" cy="6446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9310"/>
            <a:ext cx="7772400" cy="1470025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16375E"/>
                </a:solidFill>
                <a:latin typeface="Century Gothic" panose="020B0502020202020204" pitchFamily="34" charset="0"/>
              </a:rPr>
              <a:t>Miles for Retirement</a:t>
            </a:r>
            <a:endParaRPr lang="es-MX" sz="3600" b="1" dirty="0">
              <a:solidFill>
                <a:srgbClr val="16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2609" y="3663107"/>
            <a:ext cx="8550322" cy="1752600"/>
          </a:xfrm>
        </p:spPr>
        <p:txBody>
          <a:bodyPr>
            <a:noAutofit/>
          </a:bodyPr>
          <a:lstStyle/>
          <a:p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Abraham Hernández – VITALIS/UNAM – abe@vitalis.com.mx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MX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Jorge López – VITALIS – jorgelopez@vitalis.com.mx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MX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Fernando Galindo – Universidad Panamericana –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fgalin@gmail.com</a:t>
            </a:r>
            <a:b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PRESENTING: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 Fernanda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Salas – VITALIS/UNAM – fsalas@vitalis.com.mx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20792"/>
            <a:ext cx="2133600" cy="365125"/>
          </a:xfrm>
        </p:spPr>
        <p:txBody>
          <a:bodyPr/>
          <a:lstStyle/>
          <a:p>
            <a:fld id="{31420E8D-F263-3B40-9C12-C138FF188E73}" type="slidenum">
              <a:rPr lang="en-US" sz="1400" b="1" smtClean="0">
                <a:solidFill>
                  <a:schemeClr val="bg1"/>
                </a:solidFill>
              </a:rPr>
              <a:t>1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48711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PBSS/IACA Colloquium Cancun 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10 Imagen" descr="https://lh5.googleusercontent.com/hhET0MkV7DlSir5rek63GSM4QqnFkVSe10S50x5CgFnFuUo-i220tAWldBHPVEaC3QI0Nc8aQovSNRHQsrPZCgmPYccd_agVlKRDn3-GruSxGdO5BMd6gfbmSFPE_6wHcDjbBrSQac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5849" r="7649" b="21849"/>
          <a:stretch/>
        </p:blipFill>
        <p:spPr bwMode="auto">
          <a:xfrm>
            <a:off x="8013700" y="5810020"/>
            <a:ext cx="1130300" cy="42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20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5196229"/>
            <a:ext cx="9144000" cy="145110"/>
          </a:xfrm>
          <a:prstGeom prst="rect">
            <a:avLst/>
          </a:prstGeom>
          <a:solidFill>
            <a:srgbClr val="16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48711"/>
            <a:ext cx="9144000" cy="30928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3546"/>
            <a:ext cx="9144000" cy="305166"/>
          </a:xfrm>
          <a:prstGeom prst="rect">
            <a:avLst/>
          </a:prstGeom>
          <a:solidFill>
            <a:srgbClr val="FFA40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9102"/>
              </a:solidFill>
            </a:endParaRPr>
          </a:p>
        </p:txBody>
      </p:sp>
      <p:pic>
        <p:nvPicPr>
          <p:cNvPr id="14" name="Picture 10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6"/>
          <a:stretch/>
        </p:blipFill>
        <p:spPr>
          <a:xfrm>
            <a:off x="-2" y="5702310"/>
            <a:ext cx="1719619" cy="6446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03298"/>
            <a:ext cx="9144002" cy="2606722"/>
          </a:xfrm>
        </p:spPr>
        <p:txBody>
          <a:bodyPr>
            <a:noAutofit/>
          </a:bodyPr>
          <a:lstStyle/>
          <a:p>
            <a:r>
              <a:rPr lang="es-MX" sz="9600" b="1" dirty="0" smtClean="0">
                <a:solidFill>
                  <a:srgbClr val="F29102"/>
                </a:solidFill>
              </a:rPr>
              <a:t>GRATIFICATION</a:t>
            </a:r>
            <a:endParaRPr lang="es-MX" sz="9600" b="1" dirty="0">
              <a:solidFill>
                <a:srgbClr val="F2910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</p:spPr>
        <p:txBody>
          <a:bodyPr/>
          <a:lstStyle/>
          <a:p>
            <a:fld id="{31420E8D-F263-3B40-9C12-C138FF188E73}" type="slidenum">
              <a:rPr lang="en-US" sz="1400" b="1" smtClean="0">
                <a:solidFill>
                  <a:schemeClr val="bg1"/>
                </a:solidFill>
              </a:rPr>
              <a:t>2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48711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PBSS/IACA Colloquium Cancun 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10 Imagen" descr="https://lh5.googleusercontent.com/hhET0MkV7DlSir5rek63GSM4QqnFkVSe10S50x5CgFnFuUo-i220tAWldBHPVEaC3QI0Nc8aQovSNRHQsrPZCgmPYccd_agVlKRDn3-GruSxGdO5BMd6gfbmSFPE_6wHcDjbBrSQac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5849" r="7649" b="21849"/>
          <a:stretch/>
        </p:blipFill>
        <p:spPr bwMode="auto">
          <a:xfrm>
            <a:off x="8013700" y="5810020"/>
            <a:ext cx="1130300" cy="42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58041" t="37000" r="25576" b="23432"/>
          <a:stretch/>
        </p:blipFill>
        <p:spPr>
          <a:xfrm>
            <a:off x="1929561" y="165772"/>
            <a:ext cx="5284865" cy="35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91554"/>
            <a:ext cx="9144000" cy="145110"/>
          </a:xfrm>
          <a:prstGeom prst="rect">
            <a:avLst/>
          </a:prstGeom>
          <a:solidFill>
            <a:srgbClr val="16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48711"/>
            <a:ext cx="9144000" cy="30928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3546"/>
            <a:ext cx="9144000" cy="305166"/>
          </a:xfrm>
          <a:prstGeom prst="rect">
            <a:avLst/>
          </a:prstGeom>
          <a:solidFill>
            <a:srgbClr val="FFA40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9102"/>
              </a:solidFill>
            </a:endParaRPr>
          </a:p>
        </p:txBody>
      </p:sp>
      <p:pic>
        <p:nvPicPr>
          <p:cNvPr id="14" name="Picture 10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6"/>
          <a:stretch/>
        </p:blipFill>
        <p:spPr>
          <a:xfrm>
            <a:off x="-2" y="5702310"/>
            <a:ext cx="1719619" cy="6446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03298"/>
            <a:ext cx="9144002" cy="2606722"/>
          </a:xfrm>
        </p:spPr>
        <p:txBody>
          <a:bodyPr>
            <a:noAutofit/>
          </a:bodyPr>
          <a:lstStyle/>
          <a:p>
            <a:r>
              <a:rPr lang="es-MX" sz="6600" b="1" dirty="0" smtClean="0">
                <a:solidFill>
                  <a:srgbClr val="F29102"/>
                </a:solidFill>
              </a:rPr>
              <a:t>DELAYED GRATIFICATION</a:t>
            </a:r>
            <a:endParaRPr lang="es-MX" sz="6600" b="1" dirty="0">
              <a:solidFill>
                <a:srgbClr val="F2910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</p:spPr>
        <p:txBody>
          <a:bodyPr/>
          <a:lstStyle/>
          <a:p>
            <a:fld id="{31420E8D-F263-3B40-9C12-C138FF188E73}" type="slidenum">
              <a:rPr lang="en-US" sz="1400" b="1" smtClean="0">
                <a:solidFill>
                  <a:schemeClr val="bg1"/>
                </a:solidFill>
              </a:rPr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48711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PBSS/IACA Colloquium Cancun 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10 Imagen" descr="https://lh5.googleusercontent.com/hhET0MkV7DlSir5rek63GSM4QqnFkVSe10S50x5CgFnFuUo-i220tAWldBHPVEaC3QI0Nc8aQovSNRHQsrPZCgmPYccd_agVlKRDn3-GruSxGdO5BMd6gfbmSFPE_6wHcDjbBrSQac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5849" r="7649" b="21849"/>
          <a:stretch/>
        </p:blipFill>
        <p:spPr bwMode="auto">
          <a:xfrm>
            <a:off x="8013700" y="5810020"/>
            <a:ext cx="1130300" cy="42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58041" t="37000" r="25576" b="23432"/>
          <a:stretch/>
        </p:blipFill>
        <p:spPr>
          <a:xfrm>
            <a:off x="3049178" y="1132419"/>
            <a:ext cx="3045644" cy="20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" y="5154824"/>
            <a:ext cx="9144000" cy="145110"/>
          </a:xfrm>
          <a:prstGeom prst="rect">
            <a:avLst/>
          </a:prstGeom>
          <a:solidFill>
            <a:srgbClr val="16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48711"/>
            <a:ext cx="9144000" cy="30928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3546"/>
            <a:ext cx="9144000" cy="305166"/>
          </a:xfrm>
          <a:prstGeom prst="rect">
            <a:avLst/>
          </a:prstGeom>
          <a:solidFill>
            <a:srgbClr val="FFA40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9102"/>
              </a:solidFill>
            </a:endParaRPr>
          </a:p>
        </p:txBody>
      </p:sp>
      <p:pic>
        <p:nvPicPr>
          <p:cNvPr id="14" name="Picture 10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6"/>
          <a:stretch/>
        </p:blipFill>
        <p:spPr>
          <a:xfrm>
            <a:off x="-2" y="5702310"/>
            <a:ext cx="1719619" cy="6446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7536"/>
            <a:ext cx="9144002" cy="2606722"/>
          </a:xfrm>
        </p:spPr>
        <p:txBody>
          <a:bodyPr>
            <a:noAutofit/>
          </a:bodyPr>
          <a:lstStyle/>
          <a:p>
            <a:r>
              <a:rPr lang="es-MX" sz="4800" b="1" dirty="0" smtClean="0">
                <a:solidFill>
                  <a:srgbClr val="F29102"/>
                </a:solidFill>
              </a:rPr>
              <a:t>RANDOM DELAYED GRATIFICATION</a:t>
            </a:r>
            <a:endParaRPr lang="es-MX" sz="4800" b="1" dirty="0">
              <a:solidFill>
                <a:srgbClr val="F2910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</p:spPr>
        <p:txBody>
          <a:bodyPr/>
          <a:lstStyle/>
          <a:p>
            <a:fld id="{31420E8D-F263-3B40-9C12-C138FF188E73}" type="slidenum">
              <a:rPr lang="en-US" sz="1400" b="1" smtClean="0">
                <a:solidFill>
                  <a:schemeClr val="bg1"/>
                </a:solidFill>
              </a:rPr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48711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PBSS/IACA Colloquium Cancun 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10 Imagen" descr="https://lh5.googleusercontent.com/hhET0MkV7DlSir5rek63GSM4QqnFkVSe10S50x5CgFnFuUo-i220tAWldBHPVEaC3QI0Nc8aQovSNRHQsrPZCgmPYccd_agVlKRDn3-GruSxGdO5BMd6gfbmSFPE_6wHcDjbBrSQac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5849" r="7649" b="21849"/>
          <a:stretch/>
        </p:blipFill>
        <p:spPr bwMode="auto">
          <a:xfrm>
            <a:off x="8013700" y="5810020"/>
            <a:ext cx="1130300" cy="42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58041" t="37000" r="25576" b="23432"/>
          <a:stretch/>
        </p:blipFill>
        <p:spPr>
          <a:xfrm>
            <a:off x="3660243" y="1794588"/>
            <a:ext cx="1823502" cy="12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87288"/>
            <a:ext cx="9144000" cy="145110"/>
          </a:xfrm>
          <a:prstGeom prst="rect">
            <a:avLst/>
          </a:prstGeom>
          <a:solidFill>
            <a:srgbClr val="16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48711"/>
            <a:ext cx="9144000" cy="30928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3546"/>
            <a:ext cx="9144000" cy="305166"/>
          </a:xfrm>
          <a:prstGeom prst="rect">
            <a:avLst/>
          </a:prstGeom>
          <a:solidFill>
            <a:srgbClr val="FFA40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9102"/>
              </a:solidFill>
            </a:endParaRPr>
          </a:p>
        </p:txBody>
      </p:sp>
      <p:pic>
        <p:nvPicPr>
          <p:cNvPr id="14" name="Picture 10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6"/>
          <a:stretch/>
        </p:blipFill>
        <p:spPr>
          <a:xfrm>
            <a:off x="-2" y="5702310"/>
            <a:ext cx="1719619" cy="6446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199032"/>
            <a:ext cx="9144002" cy="2606722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F29102"/>
                </a:solidFill>
              </a:rPr>
              <a:t>EXPENSIVE RANDOM DELAYED GRATIFICATION</a:t>
            </a:r>
            <a:endParaRPr lang="es-MX" sz="3600" b="1" dirty="0">
              <a:solidFill>
                <a:srgbClr val="F2910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</p:spPr>
        <p:txBody>
          <a:bodyPr/>
          <a:lstStyle/>
          <a:p>
            <a:fld id="{31420E8D-F263-3B40-9C12-C138FF188E73}" type="slidenum">
              <a:rPr lang="en-US" sz="1400" b="1" smtClean="0">
                <a:solidFill>
                  <a:schemeClr val="bg1"/>
                </a:solidFill>
              </a:rPr>
              <a:t>5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48711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PBSS/IACA Colloquium Cancun 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10 Imagen" descr="https://lh5.googleusercontent.com/hhET0MkV7DlSir5rek63GSM4QqnFkVSe10S50x5CgFnFuUo-i220tAWldBHPVEaC3QI0Nc8aQovSNRHQsrPZCgmPYccd_agVlKRDn3-GruSxGdO5BMd6gfbmSFPE_6wHcDjbBrSQac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5849" r="7649" b="21849"/>
          <a:stretch/>
        </p:blipFill>
        <p:spPr bwMode="auto">
          <a:xfrm>
            <a:off x="8013700" y="5810020"/>
            <a:ext cx="1130300" cy="42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58041" t="37000" r="25576" b="23432"/>
          <a:stretch/>
        </p:blipFill>
        <p:spPr>
          <a:xfrm>
            <a:off x="3974182" y="1978700"/>
            <a:ext cx="1195636" cy="8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38238"/>
            <a:ext cx="9144000" cy="145110"/>
          </a:xfrm>
          <a:prstGeom prst="rect">
            <a:avLst/>
          </a:prstGeom>
          <a:solidFill>
            <a:srgbClr val="16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48711"/>
            <a:ext cx="9144000" cy="309289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3546"/>
            <a:ext cx="9144000" cy="305166"/>
          </a:xfrm>
          <a:prstGeom prst="rect">
            <a:avLst/>
          </a:prstGeom>
          <a:solidFill>
            <a:srgbClr val="FFA40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9102"/>
              </a:solidFill>
            </a:endParaRPr>
          </a:p>
        </p:txBody>
      </p:sp>
      <p:pic>
        <p:nvPicPr>
          <p:cNvPr id="14" name="Picture 10" descr="foot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6"/>
          <a:stretch/>
        </p:blipFill>
        <p:spPr>
          <a:xfrm>
            <a:off x="-2" y="5702310"/>
            <a:ext cx="1719619" cy="6446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329"/>
            <a:ext cx="9144002" cy="1174568"/>
          </a:xfrm>
        </p:spPr>
        <p:txBody>
          <a:bodyPr>
            <a:noAutofit/>
          </a:bodyPr>
          <a:lstStyle/>
          <a:p>
            <a:r>
              <a:rPr lang="es-MX" sz="5400" b="1" dirty="0" smtClean="0">
                <a:solidFill>
                  <a:srgbClr val="F29102"/>
                </a:solidFill>
              </a:rPr>
              <a:t>THE PROPOSAL:</a:t>
            </a:r>
            <a:endParaRPr lang="es-MX" sz="5400" b="1" dirty="0">
              <a:solidFill>
                <a:srgbClr val="F2910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</p:spPr>
        <p:txBody>
          <a:bodyPr/>
          <a:lstStyle/>
          <a:p>
            <a:fld id="{31420E8D-F263-3B40-9C12-C138FF188E73}" type="slidenum">
              <a:rPr lang="en-US" sz="1400" b="1" smtClean="0">
                <a:solidFill>
                  <a:schemeClr val="bg1"/>
                </a:solidFill>
              </a:rPr>
              <a:t>6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48711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PBSS/IACA Colloquium Cancun 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10 Imagen" descr="https://lh5.googleusercontent.com/hhET0MkV7DlSir5rek63GSM4QqnFkVSe10S50x5CgFnFuUo-i220tAWldBHPVEaC3QI0Nc8aQovSNRHQsrPZCgmPYccd_agVlKRDn3-GruSxGdO5BMd6gfbmSFPE_6wHcDjbBrSQac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5849" r="7649" b="21849"/>
          <a:stretch/>
        </p:blipFill>
        <p:spPr bwMode="auto">
          <a:xfrm>
            <a:off x="8013700" y="5810020"/>
            <a:ext cx="1130300" cy="42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G_333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430" y="1244635"/>
            <a:ext cx="7510508" cy="42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7481"/>
          </a:xfrm>
          <a:prstGeom prst="rect">
            <a:avLst/>
          </a:prstGeom>
          <a:solidFill>
            <a:srgbClr val="16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03457"/>
            <a:ext cx="9144000" cy="55454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03457"/>
            <a:ext cx="9144000" cy="327726"/>
          </a:xfrm>
          <a:prstGeom prst="rect">
            <a:avLst/>
          </a:prstGeom>
          <a:solidFill>
            <a:srgbClr val="F2900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41941"/>
            <a:ext cx="7772400" cy="1362075"/>
          </a:xfrm>
        </p:spPr>
        <p:txBody>
          <a:bodyPr anchor="ctr"/>
          <a:lstStyle/>
          <a:p>
            <a:r>
              <a:rPr lang="es-MX" dirty="0" smtClean="0">
                <a:solidFill>
                  <a:srgbClr val="FF8000"/>
                </a:solidFill>
              </a:rPr>
              <a:t>Thank You for your Attention!</a:t>
            </a:r>
            <a:endParaRPr lang="es-MX" dirty="0">
              <a:solidFill>
                <a:srgbClr val="FF8000"/>
              </a:solidFill>
            </a:endParaRPr>
          </a:p>
        </p:txBody>
      </p:sp>
      <p:pic>
        <p:nvPicPr>
          <p:cNvPr id="10" name="Picture 10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6"/>
          <a:stretch/>
        </p:blipFill>
        <p:spPr>
          <a:xfrm>
            <a:off x="2621115" y="1447353"/>
            <a:ext cx="3901770" cy="1462764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562701"/>
            <a:ext cx="2133600" cy="365125"/>
          </a:xfrm>
        </p:spPr>
        <p:txBody>
          <a:bodyPr/>
          <a:lstStyle/>
          <a:p>
            <a:fld id="{31420E8D-F263-3B40-9C12-C138FF188E73}" type="slidenum">
              <a:rPr lang="en-US" sz="1400" b="1" smtClean="0">
                <a:solidFill>
                  <a:schemeClr val="bg1"/>
                </a:solidFill>
              </a:rPr>
              <a:t>7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38912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PBSS/IACA Colloquium Cancun 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10 Imagen" descr="https://lh5.googleusercontent.com/hhET0MkV7DlSir5rek63GSM4QqnFkVSe10S50x5CgFnFuUo-i220tAWldBHPVEaC3QI0Nc8aQovSNRHQsrPZCgmPYccd_agVlKRDn3-GruSxGdO5BMd6gfbmSFPE_6wHcDjbBrSQac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5849" r="7649" b="21849"/>
          <a:stretch/>
        </p:blipFill>
        <p:spPr bwMode="auto">
          <a:xfrm>
            <a:off x="3384407" y="4967420"/>
            <a:ext cx="2375185" cy="956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68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64</Words>
  <Application>Microsoft Office PowerPoint</Application>
  <PresentationFormat>Carta (216 x 279 mm)</PresentationFormat>
  <Paragraphs>23</Paragraphs>
  <Slides>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Miles for Retirement</vt:lpstr>
      <vt:lpstr>GRATIFICATION</vt:lpstr>
      <vt:lpstr>DELAYED GRATIFICATION</vt:lpstr>
      <vt:lpstr>RANDOM DELAYED GRATIFICATION</vt:lpstr>
      <vt:lpstr>EXPENSIVE RANDOM DELAYED GRATIFICATION</vt:lpstr>
      <vt:lpstr>THE PROPOSAL:</vt:lpstr>
      <vt:lpstr>Thank You for your Attention!</vt:lpstr>
    </vt:vector>
  </TitlesOfParts>
  <Company>AleMac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Carrales</dc:creator>
  <cp:lastModifiedBy>Abraham Hernandez</cp:lastModifiedBy>
  <cp:revision>84</cp:revision>
  <dcterms:created xsi:type="dcterms:W3CDTF">2017-03-15T21:14:11Z</dcterms:created>
  <dcterms:modified xsi:type="dcterms:W3CDTF">2017-06-01T18:34:59Z</dcterms:modified>
</cp:coreProperties>
</file>